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830"/>
    <a:srgbClr val="F8F8F8"/>
    <a:srgbClr val="007033"/>
    <a:srgbClr val="08DA1C"/>
    <a:srgbClr val="FF9966"/>
    <a:srgbClr val="5BDAEB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FCEA19-E2BD-41D2-A266-F1B0692270FB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8C9385-8C71-404B-9EEC-5AAC1521F8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EB9F-FD94-4A28-B78E-AECE61A6F980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5696-2327-4E05-9C9C-12ABFB8868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2966-992C-43A4-9E2A-47B3DFE1DFA5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41585-EC5B-4AE3-B439-470A71367B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0440-A5C4-4F30-A267-427B10C25CC2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9E57-ED7E-4CFD-BFB9-6282579A46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A77A-F419-4212-8BFC-0DA1460B9B77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1FEC-A4AD-48F4-A1EE-A13E1663A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870B-96A9-4EC5-8164-529C6FB371BA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89E9-3C69-42BC-A1CD-0BE8A5F653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AEC2-261A-486A-928C-92AE741BF084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F97C-9282-47AD-ABD6-44B4C5F3FF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8093-1F80-44CA-8909-49FDCEE7C8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59E2-EAC5-4A43-8417-8E350C561D9F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087DD-B615-4099-9EF9-8267F58060A2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8F83-4988-452C-95FE-61FA8908EC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88CE-CAFD-407D-9297-A3A5D037F6B2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FE18-7BDB-4E91-BE86-0B9C6316EB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1233-68BE-4A54-8613-64A63DE9E7D6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9B3F-2F6B-4D41-8807-8942CA40CB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BCDC-6053-4B97-99A0-20C8E2EB273C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24F1-0BBE-4DBE-892A-FCE77B2876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857696-91E9-40F3-BC6A-F3BD93BD6FD7}" type="datetimeFigureOut">
              <a:rPr lang="it-IT"/>
              <a:pPr>
                <a:defRPr/>
              </a:pPr>
              <a:t>12/10/2015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4D4B04-E0DE-4518-88BA-398E2DBAC7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9" r:id="rId1"/>
    <p:sldLayoutId id="2147484011" r:id="rId2"/>
    <p:sldLayoutId id="2147484020" r:id="rId3"/>
    <p:sldLayoutId id="2147484012" r:id="rId4"/>
    <p:sldLayoutId id="2147484021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90909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6060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90909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90909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21642" y="2564904"/>
            <a:ext cx="3801555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IL SUOLO</a:t>
            </a:r>
            <a:endParaRPr lang="it-IT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I suoli possono essere classificati in base alle dimensioni delle particelle minerali che li compongono:</a:t>
            </a:r>
          </a:p>
          <a:p>
            <a:pPr algn="just"/>
            <a:endParaRPr lang="it-IT" dirty="0" smtClean="0"/>
          </a:p>
          <a:p>
            <a:pPr algn="just">
              <a:buFontTx/>
              <a:buChar char="-"/>
            </a:pPr>
            <a:r>
              <a:rPr lang="it-IT" b="1" dirty="0" smtClean="0"/>
              <a:t>Suoli sabbiosi</a:t>
            </a:r>
          </a:p>
          <a:p>
            <a:pPr algn="just">
              <a:buFontTx/>
              <a:buChar char="-"/>
            </a:pPr>
            <a:endParaRPr lang="it-IT" b="1" dirty="0" smtClean="0"/>
          </a:p>
          <a:p>
            <a:pPr algn="just">
              <a:buFontTx/>
              <a:buChar char="-"/>
            </a:pPr>
            <a:r>
              <a:rPr lang="it-IT" b="1" dirty="0" smtClean="0"/>
              <a:t>Suoli argillosi</a:t>
            </a:r>
            <a:endParaRPr lang="it-IT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ortosemplice.it/wp-content/uploads/2013/09/terreno-sabbi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328592" cy="3769649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23528" y="450912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SUOLO SABBIOSO</a:t>
            </a:r>
            <a:r>
              <a:rPr lang="it-IT" sz="2400" dirty="0" smtClean="0"/>
              <a:t>: particelle relativamente grandi che lasciano larghi spazi liberi. L’acqua scorre velocemente verso il basso attraverso i pori </a:t>
            </a:r>
            <a:r>
              <a:rPr lang="it-IT" sz="2400" b="1" dirty="0" smtClean="0"/>
              <a:t>(lisciviazione</a:t>
            </a:r>
            <a:r>
              <a:rPr lang="it-IT" sz="2400" dirty="0" smtClean="0"/>
              <a:t>) e portando via i Sali minerali. Questi suoli saranno </a:t>
            </a:r>
            <a:r>
              <a:rPr lang="it-IT" sz="2400" b="1" dirty="0" smtClean="0"/>
              <a:t>chiari, ben areati, secchi e poco fertili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unpugnoditerraeunseme.com/blog/wp-content/uploads/2009/05/Terr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407911" cy="307084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67544" y="443711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SUOLO ARGILLOSO</a:t>
            </a:r>
            <a:r>
              <a:rPr lang="it-IT" sz="2400" dirty="0" smtClean="0"/>
              <a:t>: particelle minerali molto piccole. I pori sono minuscoli. L’acqua è trattenuta nel suolo grazie al fenomeno della </a:t>
            </a:r>
            <a:r>
              <a:rPr lang="it-IT" sz="2400" b="1" dirty="0" smtClean="0"/>
              <a:t>capillarità</a:t>
            </a:r>
            <a:r>
              <a:rPr lang="it-IT" sz="2400" dirty="0" smtClean="0"/>
              <a:t>.  Questi suoli sono </a:t>
            </a:r>
            <a:r>
              <a:rPr lang="it-IT" sz="2400" b="1" dirty="0" smtClean="0"/>
              <a:t>pesanti, poco areati e ricchi d’acqua.</a:t>
            </a:r>
            <a:endParaRPr lang="it-IT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124744"/>
            <a:ext cx="8445624" cy="4572000"/>
          </a:xfrm>
        </p:spPr>
        <p:txBody>
          <a:bodyPr/>
          <a:lstStyle/>
          <a:p>
            <a:pPr algn="just"/>
            <a:r>
              <a:rPr lang="it-IT" dirty="0" smtClean="0"/>
              <a:t>Lo spessore e la composizione del suolo dipendono da diversi fattori: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>
              <a:buFontTx/>
              <a:buChar char="-"/>
            </a:pPr>
            <a:r>
              <a:rPr lang="it-IT" b="1" dirty="0" smtClean="0"/>
              <a:t>Tipo di roccia madre</a:t>
            </a:r>
          </a:p>
          <a:p>
            <a:pPr algn="just">
              <a:buFontTx/>
              <a:buChar char="-"/>
            </a:pPr>
            <a:r>
              <a:rPr lang="it-IT" b="1" dirty="0" smtClean="0"/>
              <a:t>Pendenza</a:t>
            </a:r>
          </a:p>
          <a:p>
            <a:pPr algn="just">
              <a:buFontTx/>
              <a:buChar char="-"/>
            </a:pPr>
            <a:r>
              <a:rPr lang="it-IT" b="1" dirty="0" smtClean="0"/>
              <a:t>Attività degli organismi</a:t>
            </a:r>
          </a:p>
          <a:p>
            <a:pPr algn="just">
              <a:buFontTx/>
              <a:buChar char="-"/>
            </a:pPr>
            <a:r>
              <a:rPr lang="it-IT" b="1" dirty="0" smtClean="0"/>
              <a:t>Clima</a:t>
            </a:r>
          </a:p>
          <a:p>
            <a:pPr algn="just">
              <a:buFontTx/>
              <a:buChar char="-"/>
            </a:pPr>
            <a:endParaRPr lang="it-IT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72000"/>
          </a:xfrm>
        </p:spPr>
        <p:txBody>
          <a:bodyPr/>
          <a:lstStyle/>
          <a:p>
            <a:r>
              <a:rPr lang="it-IT" dirty="0" smtClean="0"/>
              <a:t>La roccia madre determina la natura della componente minerale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EC7830"/>
                </a:solidFill>
              </a:rPr>
              <a:t>Tipo di roccia madre</a:t>
            </a:r>
            <a:endParaRPr lang="it-IT" dirty="0">
              <a:solidFill>
                <a:srgbClr val="EC7830"/>
              </a:solidFill>
            </a:endParaRPr>
          </a:p>
        </p:txBody>
      </p:sp>
      <p:pic>
        <p:nvPicPr>
          <p:cNvPr id="62466" name="Picture 2" descr="http://www.actaplantarum.org/floraitaliae/download/file.php?id=60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2571471" cy="3428629"/>
          </a:xfrm>
          <a:prstGeom prst="rect">
            <a:avLst/>
          </a:prstGeom>
          <a:noFill/>
        </p:spPr>
      </p:pic>
      <p:pic>
        <p:nvPicPr>
          <p:cNvPr id="62468" name="Picture 4" descr="http://www.actaplantarum.org/floraitaliae/download/file.php?id=338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3697635" cy="257331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67544" y="60212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rocce ricche di silice       </a:t>
            </a:r>
            <a:r>
              <a:rPr lang="it-IT" dirty="0" smtClean="0"/>
              <a:t>suoli </a:t>
            </a:r>
            <a:r>
              <a:rPr lang="it-IT" dirty="0" smtClean="0"/>
              <a:t>acidi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60032" y="57332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dirty="0" smtClean="0"/>
              <a:t>Rocce calcaree        </a:t>
            </a:r>
            <a:r>
              <a:rPr lang="it-IT" dirty="0" smtClean="0"/>
              <a:t> </a:t>
            </a:r>
            <a:r>
              <a:rPr lang="it-IT" dirty="0" smtClean="0"/>
              <a:t>suoli basici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2627784" y="623731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6588224" y="59492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187624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Specie acidofile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60032" y="50851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Specie basofile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4572000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   Se la pendenza è elevata i detriti rotolano verso valle per la forza di gravità e perché trascinati dall’acqua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EC7830"/>
                </a:solidFill>
              </a:rPr>
              <a:t>Pendenza</a:t>
            </a:r>
            <a:endParaRPr lang="it-IT" dirty="0">
              <a:solidFill>
                <a:srgbClr val="EC7830"/>
              </a:solidFill>
            </a:endParaRPr>
          </a:p>
        </p:txBody>
      </p:sp>
      <p:pic>
        <p:nvPicPr>
          <p:cNvPr id="64514" name="Picture 2" descr="http://www.ursea.it/walking/119/il_sumbra.jpg"/>
          <p:cNvPicPr>
            <a:picLocks noChangeAspect="1" noChangeArrowheads="1"/>
          </p:cNvPicPr>
          <p:nvPr/>
        </p:nvPicPr>
        <p:blipFill>
          <a:blip r:embed="rId2" cstate="print"/>
          <a:srcRect b="8864"/>
          <a:stretch>
            <a:fillRect/>
          </a:stretch>
        </p:blipFill>
        <p:spPr bwMode="auto">
          <a:xfrm>
            <a:off x="1331640" y="2564904"/>
            <a:ext cx="6115050" cy="371536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580112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Monte </a:t>
            </a:r>
            <a:r>
              <a:rPr lang="it-IT" dirty="0" err="1" smtClean="0"/>
              <a:t>Sumbra</a:t>
            </a: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4572000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   L’humus contribuisce a trattenere l’acqua nel suolo, attira e trattiene le sostanze minerali e impedisce che l’acqua trascini via le sostanze nutritive.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 L’humus quindi aumenta la </a:t>
            </a:r>
            <a:r>
              <a:rPr lang="it-IT" b="1" dirty="0" smtClean="0"/>
              <a:t>fertilità</a:t>
            </a:r>
            <a:r>
              <a:rPr lang="it-IT" dirty="0" smtClean="0"/>
              <a:t> del suolo.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EC7830"/>
                </a:solidFill>
              </a:rPr>
              <a:t>Attività degli organismi</a:t>
            </a:r>
            <a:endParaRPr lang="it-IT" dirty="0">
              <a:solidFill>
                <a:srgbClr val="EC7830"/>
              </a:solidFill>
            </a:endParaRPr>
          </a:p>
        </p:txBody>
      </p:sp>
      <p:pic>
        <p:nvPicPr>
          <p:cNvPr id="65538" name="Picture 2" descr="http://biologicwine.avondalewine.co.za/wp-content/uploads/sites/2/2013/11/Humu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324802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1340768"/>
            <a:ext cx="8445624" cy="4572000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   </a:t>
            </a:r>
            <a:r>
              <a:rPr lang="it-IT" sz="2400" dirty="0" smtClean="0"/>
              <a:t>Nei </a:t>
            </a:r>
            <a:r>
              <a:rPr lang="it-IT" sz="2400" b="1" dirty="0" smtClean="0"/>
              <a:t>climi aridi </a:t>
            </a:r>
            <a:r>
              <a:rPr lang="it-IT" sz="2400" dirty="0" smtClean="0"/>
              <a:t>il suolo è normalmente poco sviluppato:</a:t>
            </a:r>
          </a:p>
          <a:p>
            <a:pPr algn="just">
              <a:buFontTx/>
              <a:buChar char="-"/>
            </a:pPr>
            <a:r>
              <a:rPr lang="it-IT" sz="2400" dirty="0" smtClean="0"/>
              <a:t>Il vento allontana i piccoli granuli minerali</a:t>
            </a:r>
          </a:p>
          <a:p>
            <a:pPr algn="just">
              <a:buFontTx/>
              <a:buChar char="-"/>
            </a:pPr>
            <a:r>
              <a:rPr lang="it-IT" sz="2400" dirty="0" smtClean="0"/>
              <a:t>Le piante non riescono a crescere</a:t>
            </a:r>
          </a:p>
          <a:p>
            <a:pPr algn="just">
              <a:buFontTx/>
              <a:buChar char="-"/>
            </a:pPr>
            <a:r>
              <a:rPr lang="it-IT" sz="2400" dirty="0" smtClean="0"/>
              <a:t>Non si forma humus</a:t>
            </a:r>
          </a:p>
          <a:p>
            <a:pPr algn="just">
              <a:buFontTx/>
              <a:buChar char="-"/>
            </a:pPr>
            <a:endParaRPr lang="it-IT" sz="2400" dirty="0" smtClean="0"/>
          </a:p>
          <a:p>
            <a:pPr algn="just">
              <a:buNone/>
            </a:pPr>
            <a:r>
              <a:rPr lang="it-IT" sz="2400" dirty="0" smtClean="0"/>
              <a:t>   Anche nei </a:t>
            </a:r>
            <a:r>
              <a:rPr lang="it-IT" sz="2400" b="1" dirty="0" smtClean="0"/>
              <a:t>climi umidi tropicali </a:t>
            </a:r>
            <a:r>
              <a:rPr lang="it-IT" sz="2400" dirty="0" smtClean="0"/>
              <a:t>i suoli hanno poco humus perché i batteri degradano rapidamente tutta la sostanza organica.</a:t>
            </a:r>
          </a:p>
          <a:p>
            <a:pPr algn="just">
              <a:buNone/>
            </a:pPr>
            <a:endParaRPr lang="it-IT" sz="2400" dirty="0" smtClean="0"/>
          </a:p>
          <a:p>
            <a:pPr algn="just">
              <a:buNone/>
            </a:pPr>
            <a:r>
              <a:rPr lang="it-IT" sz="2400" dirty="0" smtClean="0"/>
              <a:t>   I suoli più ricchi di humus (più fertili) sono quelli delle </a:t>
            </a:r>
            <a:r>
              <a:rPr lang="it-IT" sz="2400" b="1" dirty="0" smtClean="0"/>
              <a:t>regioni temperate</a:t>
            </a:r>
            <a:r>
              <a:rPr lang="it-IT" sz="2400" dirty="0" smtClean="0"/>
              <a:t>.</a:t>
            </a:r>
            <a:endParaRPr lang="it-IT" sz="24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EC7830"/>
                </a:solidFill>
              </a:rPr>
              <a:t>Clima</a:t>
            </a:r>
            <a:endParaRPr lang="it-IT" dirty="0">
              <a:solidFill>
                <a:srgbClr val="EC783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6322" name="Picture 2" descr="http://image.slidesharecdn.com/powerpointsuolo2-120603075804-phpapp02/95/suolo-2-728.jpg?cb=13387103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3"/>
            <a:ext cx="9144000" cy="6853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15816" y="3326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ROCCIA MADRE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196752"/>
            <a:ext cx="3888432" cy="646331"/>
          </a:xfrm>
          <a:prstGeom prst="rect">
            <a:avLst/>
          </a:prstGeom>
          <a:solidFill>
            <a:srgbClr val="F8F8F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DISGREGAZIONE MECCANICA (acqua, vento, ghiaccio)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1196752"/>
            <a:ext cx="4032448" cy="923330"/>
          </a:xfrm>
          <a:prstGeom prst="rect">
            <a:avLst/>
          </a:prstGeom>
          <a:solidFill>
            <a:srgbClr val="F8F8F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DISGREGAZIONE MECCANICA E CHIMICA DOVUTA AD ORGANISMI (piante, lombrichi, talpe)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43808" y="2420888"/>
            <a:ext cx="3312368" cy="646331"/>
          </a:xfrm>
          <a:prstGeom prst="rect">
            <a:avLst/>
          </a:prstGeom>
          <a:solidFill>
            <a:srgbClr val="F8F8F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DETRITI MINERALI </a:t>
            </a:r>
            <a:r>
              <a:rPr lang="it-IT" dirty="0" err="1" smtClean="0"/>
              <a:t>DI</a:t>
            </a:r>
            <a:r>
              <a:rPr lang="it-IT" dirty="0" smtClean="0"/>
              <a:t> VARIA DIMENSIONE (sabbia, argilla)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3789040"/>
            <a:ext cx="3312368" cy="1200329"/>
          </a:xfrm>
          <a:prstGeom prst="rect">
            <a:avLst/>
          </a:prstGeom>
          <a:solidFill>
            <a:srgbClr val="F8F8F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COLONIZZAZIONE DEGLI ORGANISMI PIONIERI (licheni, muschi, funghi, invertebrati ecc.)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059832" y="5373216"/>
            <a:ext cx="3312368" cy="1200329"/>
          </a:xfrm>
          <a:prstGeom prst="rect">
            <a:avLst/>
          </a:prstGeom>
          <a:solidFill>
            <a:srgbClr val="F8F8F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FORMAZIONE </a:t>
            </a:r>
            <a:r>
              <a:rPr lang="it-IT" dirty="0" err="1" smtClean="0"/>
              <a:t>DI</a:t>
            </a:r>
            <a:r>
              <a:rPr lang="it-IT" dirty="0" smtClean="0"/>
              <a:t> HUMUS (sostanza organica derivante da resti animali e vegetali decomposti dai batteri)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012160" y="3789040"/>
            <a:ext cx="2880320" cy="1077218"/>
          </a:xfrm>
          <a:prstGeom prst="rect">
            <a:avLst/>
          </a:prstGeom>
          <a:solidFill>
            <a:srgbClr val="F8F8F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/>
              <a:t>SUOLO</a:t>
            </a:r>
            <a:r>
              <a:rPr lang="it-IT" dirty="0" smtClean="0"/>
              <a:t>: miscuglio di minerali, humus e organismi viventi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3347864" y="1916832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5292080" y="2132856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a 17"/>
          <p:cNvCxnSpPr>
            <a:stCxn id="7" idx="1"/>
          </p:cNvCxnSpPr>
          <p:nvPr/>
        </p:nvCxnSpPr>
        <p:spPr>
          <a:xfrm rot="10800000" flipV="1">
            <a:off x="2051720" y="2744054"/>
            <a:ext cx="792088" cy="9729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a 19"/>
          <p:cNvCxnSpPr>
            <a:stCxn id="8" idx="2"/>
          </p:cNvCxnSpPr>
          <p:nvPr/>
        </p:nvCxnSpPr>
        <p:spPr>
          <a:xfrm rot="16200000" flipH="1">
            <a:off x="2111825" y="4929264"/>
            <a:ext cx="815895" cy="93610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rma 23"/>
          <p:cNvCxnSpPr>
            <a:stCxn id="9" idx="3"/>
          </p:cNvCxnSpPr>
          <p:nvPr/>
        </p:nvCxnSpPr>
        <p:spPr>
          <a:xfrm flipV="1">
            <a:off x="6372200" y="4941168"/>
            <a:ext cx="1008112" cy="10322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>
            <a:off x="3347864" y="764704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364088" y="836712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www4.ti.ch/typo3temp/pics/d8be9fea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06064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EC7830"/>
                </a:solidFill>
              </a:rPr>
              <a:t>Orizzonti del suolo</a:t>
            </a:r>
            <a:endParaRPr lang="it-IT" dirty="0">
              <a:solidFill>
                <a:srgbClr val="EC7830"/>
              </a:solidFill>
            </a:endParaRPr>
          </a:p>
        </p:txBody>
      </p:sp>
      <p:pic>
        <p:nvPicPr>
          <p:cNvPr id="53252" name="Picture 4" descr="https://encrypted-tbn1.gstatic.com/images?q=tbn:ANd9GcR0ZlFPdVmpbPi0H1w3C17lJJ8XS1skehcPHzuDut6xLYucWk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393824" cy="412658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067944" y="2132856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Orizzonte 0 </a:t>
            </a:r>
            <a:r>
              <a:rPr lang="it-IT" dirty="0" smtClean="0"/>
              <a:t>(o superficiale): sostanza organica non ancora decomposta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Orizzonte A</a:t>
            </a:r>
            <a:r>
              <a:rPr lang="it-IT" dirty="0" smtClean="0"/>
              <a:t>: sostanza organica in via di decomposizione (humus) + particelle minerali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Orizzonte B</a:t>
            </a:r>
            <a:r>
              <a:rPr lang="it-IT" dirty="0" smtClean="0"/>
              <a:t>: povero di materia organica e ricco di composti inorganici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Orizzonte C</a:t>
            </a:r>
            <a:r>
              <a:rPr lang="it-IT" dirty="0" smtClean="0"/>
              <a:t>: frammenti di roccia provenienti dalla roccia madre non ancora alterati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ersaf.lombardia.it/upload/ersaf/soilqualimon/foto/foto_profili/4_7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4104456" cy="5894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didascienze.formazione.unimib.it/senisquipo/suolo1/cartella1/riccardi1/AMELI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71022" cy="489654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83568" y="2276872"/>
            <a:ext cx="2664296" cy="2880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491880" y="4077072"/>
            <a:ext cx="14401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7346" name="Picture 2" descr="http://cmapspublic3.ihmc.us/rid=1J1DZXJ9F-6G92LG-NCY/aria%20acqua%20nel%20terreno.cmap?rid=1J1DZXJ9F-6G92LG-NCY&amp;partName=html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22795" cy="6237312"/>
          </a:xfrm>
          <a:prstGeom prst="rect">
            <a:avLst/>
          </a:prstGeom>
          <a:noFill/>
        </p:spPr>
      </p:pic>
      <p:sp>
        <p:nvSpPr>
          <p:cNvPr id="5" name="Rettangolo arrotondato 4"/>
          <p:cNvSpPr/>
          <p:nvPr/>
        </p:nvSpPr>
        <p:spPr>
          <a:xfrm>
            <a:off x="1691680" y="476672"/>
            <a:ext cx="1656184" cy="720080"/>
          </a:xfrm>
          <a:prstGeom prst="roundRect">
            <a:avLst/>
          </a:prstGeom>
          <a:solidFill>
            <a:srgbClr val="F8F8F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>
            <a:endCxn id="5" idx="3"/>
          </p:cNvCxnSpPr>
          <p:nvPr/>
        </p:nvCxnSpPr>
        <p:spPr>
          <a:xfrm flipH="1">
            <a:off x="3347864" y="83671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763688" y="6206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/>
              <a:t>E PER LA VITA DEGLI </a:t>
            </a:r>
            <a:r>
              <a:rPr lang="it-IT" sz="1200" dirty="0" smtClean="0">
                <a:solidFill>
                  <a:srgbClr val="C00000"/>
                </a:solidFill>
              </a:rPr>
              <a:t>ANIMALI</a:t>
            </a:r>
            <a:endParaRPr lang="it-IT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4572000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   I </a:t>
            </a:r>
            <a:r>
              <a:rPr lang="it-IT" dirty="0" smtClean="0"/>
              <a:t>s</a:t>
            </a:r>
            <a:r>
              <a:rPr lang="it-IT" dirty="0" smtClean="0"/>
              <a:t>ali presenti nell’acqua all’interno del suolo derivano, oltre che dalla dissoluzione dei minerali, anche dalla decomposizione di organismi morti effettuata da particolari </a:t>
            </a:r>
            <a:r>
              <a:rPr lang="it-IT" b="1" dirty="0" smtClean="0"/>
              <a:t>batteri </a:t>
            </a:r>
            <a:r>
              <a:rPr lang="it-IT" b="1" dirty="0" err="1" smtClean="0"/>
              <a:t>decompositori</a:t>
            </a:r>
            <a:r>
              <a:rPr lang="it-IT" dirty="0" smtClean="0"/>
              <a:t>.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 Nei terreni agricoli i Sali minerali necessari per le coltivazioni vengono aggiunti sotto forma di fertilizzanti.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58370" name="Picture 2" descr="http://www.valori.it/immagini_articoli/201302/fertilizzaz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428625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Personalizzato 3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0C0C0C"/>
      </a:accent1>
      <a:accent2>
        <a:srgbClr val="0C0C0C"/>
      </a:accent2>
      <a:accent3>
        <a:srgbClr val="0C0C0C"/>
      </a:accent3>
      <a:accent4>
        <a:srgbClr val="0C0C0C"/>
      </a:accent4>
      <a:accent5>
        <a:srgbClr val="0C0C0C"/>
      </a:accent5>
      <a:accent6>
        <a:srgbClr val="0C0C0C"/>
      </a:accent6>
      <a:hlink>
        <a:srgbClr val="000000"/>
      </a:hlink>
      <a:folHlink>
        <a:srgbClr val="000000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2965</TotalTime>
  <Words>459</Words>
  <Application>Microsoft Office PowerPoint</Application>
  <PresentationFormat>Presentazione su schermo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Carta</vt:lpstr>
      <vt:lpstr>Diapositiva 1</vt:lpstr>
      <vt:lpstr>Diapositiva 2</vt:lpstr>
      <vt:lpstr>Diapositiva 3</vt:lpstr>
      <vt:lpstr>Diapositiva 4</vt:lpstr>
      <vt:lpstr>Orizzonti del suolo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Tipo di roccia madre</vt:lpstr>
      <vt:lpstr>Pendenza</vt:lpstr>
      <vt:lpstr>Attività degli organismi</vt:lpstr>
      <vt:lpstr>Clima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Saturnia pyri</dc:title>
  <dc:creator>sara</dc:creator>
  <cp:lastModifiedBy>sara</cp:lastModifiedBy>
  <cp:revision>316</cp:revision>
  <dcterms:created xsi:type="dcterms:W3CDTF">2011-08-08T07:35:00Z</dcterms:created>
  <dcterms:modified xsi:type="dcterms:W3CDTF">2015-10-12T14:06:54Z</dcterms:modified>
</cp:coreProperties>
</file>